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60A8-979E-4B97-B02A-D4C73F70BA22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36580-3D74-4B5B-BDF1-898D122D88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23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7725" y="1187531"/>
            <a:ext cx="10755086" cy="1045689"/>
          </a:xfrm>
        </p:spPr>
        <p:txBody>
          <a:bodyPr anchor="b">
            <a:normAutofit/>
          </a:bodyPr>
          <a:lstStyle>
            <a:lvl1pPr algn="l">
              <a:defRPr sz="5000" b="0" i="0" spc="-150" baseline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cs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97724" y="2325296"/>
            <a:ext cx="11147961" cy="750413"/>
          </a:xfrm>
        </p:spPr>
        <p:txBody>
          <a:bodyPr>
            <a:normAutofit/>
          </a:bodyPr>
          <a:lstStyle>
            <a:lvl1pPr marL="0" indent="0" algn="l">
              <a:buNone/>
              <a:defRPr sz="21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baseline="0"/>
            </a:lvl1pPr>
          </a:lstStyle>
          <a:p>
            <a:fld id="{8329F0CD-71B9-4ABE-B08C-0EE1078C0545}" type="datetimeFigureOut">
              <a:rPr lang="hu-HU" smtClean="0"/>
              <a:pPr/>
              <a:t>2020. 03. 02.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 cap="all" baseline="0"/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fld id="{7C2415F0-1644-44FA-9A16-C3521C5A32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618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375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0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4650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428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42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87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47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30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1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243319"/>
            <a:ext cx="10216139" cy="78105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1662544"/>
            <a:ext cx="6172200" cy="41985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5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251113"/>
            <a:ext cx="6984567" cy="78970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1672937"/>
            <a:ext cx="6172200" cy="4188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F0CD-71B9-4ABE-B08C-0EE1078C0545}" type="datetimeFigureOut">
              <a:rPr lang="hu-HU" smtClean="0"/>
              <a:t>2020. 03. 02.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5F0-1644-44FA-9A16-C3521C5A32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4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F0CD-71B9-4ABE-B08C-0EE1078C0545}" type="datetimeFigureOut">
              <a:rPr lang="hu-HU" smtClean="0"/>
              <a:pPr/>
              <a:t>2020. 03. 02.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15F0-1644-44FA-9A16-C3521C5A32F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70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3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dpi.hu/doc/kiadvanyok/wurzeln_und_fluegel/wuf-entwicklunsplan-hu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9278" y="914401"/>
            <a:ext cx="9803422" cy="914400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rgbClr val="002060"/>
                </a:solidFill>
              </a:rPr>
              <a:t>3. Szakmai nap</a:t>
            </a:r>
            <a:endParaRPr lang="hu-HU" sz="4400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884" y="1973604"/>
            <a:ext cx="11147961" cy="1218004"/>
          </a:xfrm>
        </p:spPr>
        <p:txBody>
          <a:bodyPr>
            <a:noAutofit/>
          </a:bodyPr>
          <a:lstStyle/>
          <a:p>
            <a:r>
              <a:rPr lang="hu-HU" sz="2800" b="1" cap="none" dirty="0" smtClean="0">
                <a:solidFill>
                  <a:schemeClr val="accent1">
                    <a:lumMod val="50000"/>
                  </a:schemeClr>
                </a:solidFill>
              </a:rPr>
              <a:t>A német nemzetiségi köznevelési intézményekkel kapcsolatos</a:t>
            </a:r>
          </a:p>
          <a:p>
            <a:r>
              <a:rPr lang="hu-HU" sz="2800" b="1" cap="none" dirty="0" smtClean="0">
                <a:solidFill>
                  <a:schemeClr val="accent1">
                    <a:lumMod val="50000"/>
                  </a:schemeClr>
                </a:solidFill>
              </a:rPr>
              <a:t> szakmai elvárások ---- Kétnyelvűség</a:t>
            </a:r>
            <a:endParaRPr lang="hu-HU" sz="2800" b="1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93" y="3564229"/>
            <a:ext cx="2110458" cy="25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948245" y="3464667"/>
            <a:ext cx="35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C000"/>
                </a:solidFill>
              </a:rPr>
              <a:t>Pilisvörösvár,</a:t>
            </a:r>
          </a:p>
          <a:p>
            <a:pPr algn="ctr"/>
            <a:r>
              <a:rPr lang="hu-HU" sz="2400" b="1" dirty="0">
                <a:solidFill>
                  <a:srgbClr val="FFC000"/>
                </a:solidFill>
              </a:rPr>
              <a:t>a</a:t>
            </a:r>
            <a:r>
              <a:rPr lang="hu-HU" sz="2400" b="1" dirty="0" smtClean="0">
                <a:solidFill>
                  <a:srgbClr val="FFC000"/>
                </a:solidFill>
              </a:rPr>
              <a:t>m 03.März 2020</a:t>
            </a:r>
            <a:endParaRPr lang="hu-HU" sz="2400" b="1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678005" y="4554826"/>
            <a:ext cx="2497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FFC000"/>
                </a:solidFill>
              </a:rPr>
              <a:t>Weigert</a:t>
            </a:r>
            <a:r>
              <a:rPr lang="hu-HU" sz="2400" b="1" dirty="0" smtClean="0">
                <a:solidFill>
                  <a:srgbClr val="FFC000"/>
                </a:solidFill>
              </a:rPr>
              <a:t> József</a:t>
            </a:r>
          </a:p>
          <a:p>
            <a:r>
              <a:rPr lang="hu-HU" sz="1200" dirty="0" smtClean="0">
                <a:solidFill>
                  <a:srgbClr val="FFC000"/>
                </a:solidFill>
              </a:rPr>
              <a:t>Koch Valéria Iskolaközpont</a:t>
            </a:r>
          </a:p>
          <a:p>
            <a:r>
              <a:rPr lang="hu-HU" sz="1200" dirty="0" smtClean="0">
                <a:solidFill>
                  <a:srgbClr val="FFC000"/>
                </a:solidFill>
              </a:rPr>
              <a:t>Pedagógiai Intézet</a:t>
            </a:r>
          </a:p>
          <a:p>
            <a:r>
              <a:rPr lang="hu-HU" sz="1200" dirty="0" smtClean="0">
                <a:solidFill>
                  <a:srgbClr val="FFC000"/>
                </a:solidFill>
              </a:rPr>
              <a:t>Intézményegység-vezető</a:t>
            </a:r>
          </a:p>
          <a:p>
            <a:r>
              <a:rPr lang="hu-HU" b="1" dirty="0" smtClean="0">
                <a:solidFill>
                  <a:srgbClr val="FFC000"/>
                </a:solidFill>
              </a:rPr>
              <a:t>30 324 5891  </a:t>
            </a:r>
          </a:p>
          <a:p>
            <a:r>
              <a:rPr lang="hu-HU" b="1" dirty="0" err="1" smtClean="0">
                <a:solidFill>
                  <a:srgbClr val="FFC000"/>
                </a:solidFill>
              </a:rPr>
              <a:t>weigert</a:t>
            </a:r>
            <a:r>
              <a:rPr lang="hu-HU" b="1" dirty="0" smtClean="0">
                <a:solidFill>
                  <a:srgbClr val="FFC000"/>
                </a:solidFill>
              </a:rPr>
              <a:t>@</a:t>
            </a:r>
            <a:r>
              <a:rPr lang="hu-HU" b="1" dirty="0" err="1" smtClean="0">
                <a:solidFill>
                  <a:srgbClr val="FFC000"/>
                </a:solidFill>
              </a:rPr>
              <a:t>udpi.hu</a:t>
            </a:r>
            <a:endParaRPr lang="hu-H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Gyökerek és szárnyak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magyarországi német oktatási rendszer irányelvei és </a:t>
            </a:r>
            <a:r>
              <a:rPr lang="hu-HU" b="1" dirty="0">
                <a:solidFill>
                  <a:srgbClr val="002060"/>
                </a:solidFill>
              </a:rPr>
              <a:t>fejlesztési terve </a:t>
            </a:r>
            <a:r>
              <a:rPr lang="hu-HU" sz="2400" dirty="0">
                <a:solidFill>
                  <a:srgbClr val="002060"/>
                </a:solidFill>
              </a:rPr>
              <a:t>(</a:t>
            </a:r>
            <a:r>
              <a:rPr lang="hu-HU" sz="16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hu-HU" sz="1600" dirty="0" smtClean="0">
                <a:solidFill>
                  <a:srgbClr val="002060"/>
                </a:solidFill>
                <a:hlinkClick r:id="rId2"/>
              </a:rPr>
              <a:t>www.udpi.hu/doc/kiadvanyok/wurzeln_und_fluegel/wuf-entwicklunsplan-hu.pdf</a:t>
            </a:r>
            <a:r>
              <a:rPr lang="hu-HU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hu-HU" sz="3000" b="1" u="sng" dirty="0" smtClean="0">
                <a:solidFill>
                  <a:srgbClr val="002060"/>
                </a:solidFill>
              </a:rPr>
              <a:t>Irányelvek:</a:t>
            </a:r>
            <a:r>
              <a:rPr lang="hu-HU" sz="3000" dirty="0" smtClean="0">
                <a:solidFill>
                  <a:srgbClr val="002060"/>
                </a:solidFill>
              </a:rPr>
              <a:t> 3. A magyarországi német iskolák oktatása optimális</a:t>
            </a:r>
          </a:p>
          <a:p>
            <a:pPr marL="0" indent="0">
              <a:buNone/>
            </a:pPr>
            <a:r>
              <a:rPr lang="hu-HU" sz="3000" dirty="0" smtClean="0">
                <a:solidFill>
                  <a:srgbClr val="002060"/>
                </a:solidFill>
              </a:rPr>
              <a:t>    lehetőségeket </a:t>
            </a:r>
            <a:r>
              <a:rPr lang="hu-HU" sz="3000" dirty="0" smtClean="0">
                <a:solidFill>
                  <a:srgbClr val="002060"/>
                </a:solidFill>
              </a:rPr>
              <a:t>biztosít diákjainak.</a:t>
            </a:r>
          </a:p>
          <a:p>
            <a:pPr marL="0" indent="0">
              <a:buNone/>
            </a:pPr>
            <a:r>
              <a:rPr lang="hu-HU" sz="3000" i="1" dirty="0" smtClean="0">
                <a:solidFill>
                  <a:srgbClr val="002060"/>
                </a:solidFill>
              </a:rPr>
              <a:t>    „…</a:t>
            </a:r>
            <a:r>
              <a:rPr lang="hu-HU" sz="3000" i="1" dirty="0" smtClean="0">
                <a:solidFill>
                  <a:srgbClr val="002060"/>
                </a:solidFill>
              </a:rPr>
              <a:t>A </a:t>
            </a:r>
            <a:r>
              <a:rPr lang="hu-HU" sz="3000" b="1" i="1" dirty="0" smtClean="0">
                <a:solidFill>
                  <a:srgbClr val="FF0000"/>
                </a:solidFill>
              </a:rPr>
              <a:t>többnyelvűség</a:t>
            </a:r>
            <a:r>
              <a:rPr lang="hu-HU" sz="3000" i="1" dirty="0" smtClean="0">
                <a:solidFill>
                  <a:srgbClr val="002060"/>
                </a:solidFill>
              </a:rPr>
              <a:t> és a kulturális sokszínűség állandóan </a:t>
            </a:r>
          </a:p>
          <a:p>
            <a:pPr marL="0" indent="0">
              <a:buNone/>
            </a:pPr>
            <a:r>
              <a:rPr lang="hu-HU" sz="3000" i="1" dirty="0" smtClean="0">
                <a:solidFill>
                  <a:srgbClr val="002060"/>
                </a:solidFill>
              </a:rPr>
              <a:t>    jelen </a:t>
            </a:r>
            <a:r>
              <a:rPr lang="hu-HU" sz="3000" i="1" dirty="0" smtClean="0">
                <a:solidFill>
                  <a:srgbClr val="002060"/>
                </a:solidFill>
              </a:rPr>
              <a:t>van az iskolai </a:t>
            </a:r>
            <a:r>
              <a:rPr lang="hu-HU" sz="3000" i="1" dirty="0" smtClean="0">
                <a:solidFill>
                  <a:srgbClr val="FF0000"/>
                </a:solidFill>
              </a:rPr>
              <a:t>hétköznapokban</a:t>
            </a:r>
            <a:r>
              <a:rPr lang="hu-HU" sz="3000" i="1" dirty="0" smtClean="0">
                <a:solidFill>
                  <a:srgbClr val="002060"/>
                </a:solidFill>
              </a:rPr>
              <a:t>.(….)</a:t>
            </a:r>
            <a:endParaRPr lang="hu-HU" sz="3000" i="1" dirty="0" smtClean="0">
              <a:solidFill>
                <a:srgbClr val="002060"/>
              </a:solidFill>
            </a:endParaRPr>
          </a:p>
          <a:p>
            <a:r>
              <a:rPr lang="hu-HU" sz="3000" b="1" u="sng" dirty="0" smtClean="0">
                <a:solidFill>
                  <a:srgbClr val="002060"/>
                </a:solidFill>
              </a:rPr>
              <a:t>Fejlesztési tervek között: </a:t>
            </a:r>
            <a:r>
              <a:rPr lang="hu-HU" sz="3000" dirty="0" smtClean="0">
                <a:solidFill>
                  <a:srgbClr val="002060"/>
                </a:solidFill>
              </a:rPr>
              <a:t>3. Cselekvési terület: </a:t>
            </a:r>
            <a:r>
              <a:rPr lang="hu-HU" sz="3000" b="1" dirty="0" smtClean="0">
                <a:solidFill>
                  <a:srgbClr val="002060"/>
                </a:solidFill>
              </a:rPr>
              <a:t>Minőség</a:t>
            </a:r>
          </a:p>
          <a:p>
            <a:pPr marL="0" indent="0">
              <a:buNone/>
            </a:pPr>
            <a:r>
              <a:rPr lang="hu-HU" sz="3000" i="1" dirty="0" smtClean="0">
                <a:solidFill>
                  <a:srgbClr val="002060"/>
                </a:solidFill>
              </a:rPr>
              <a:t>   „</a:t>
            </a:r>
            <a:r>
              <a:rPr lang="hu-HU" sz="3000" i="1" dirty="0" smtClean="0">
                <a:solidFill>
                  <a:srgbClr val="002060"/>
                </a:solidFill>
              </a:rPr>
              <a:t>D) A magyarországi német oktatási intézményekre </a:t>
            </a:r>
            <a:endParaRPr lang="hu-HU" sz="30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3000" i="1" dirty="0" smtClean="0">
                <a:solidFill>
                  <a:srgbClr val="002060"/>
                </a:solidFill>
              </a:rPr>
              <a:t>   az </a:t>
            </a:r>
            <a:r>
              <a:rPr lang="hu-HU" sz="3000" i="1" dirty="0" smtClean="0">
                <a:solidFill>
                  <a:srgbClr val="002060"/>
                </a:solidFill>
              </a:rPr>
              <a:t>iskolai életük </a:t>
            </a:r>
            <a:r>
              <a:rPr lang="hu-HU" sz="3000" b="1" i="1" dirty="0" smtClean="0">
                <a:solidFill>
                  <a:srgbClr val="FF0000"/>
                </a:solidFill>
              </a:rPr>
              <a:t>kétnyelvűsége</a:t>
            </a:r>
            <a:r>
              <a:rPr lang="hu-HU" sz="3000" i="1" dirty="0" smtClean="0">
                <a:solidFill>
                  <a:srgbClr val="002060"/>
                </a:solidFill>
              </a:rPr>
              <a:t> </a:t>
            </a:r>
            <a:r>
              <a:rPr lang="hu-HU" sz="3000" i="1" dirty="0" smtClean="0">
                <a:solidFill>
                  <a:srgbClr val="002060"/>
                </a:solidFill>
              </a:rPr>
              <a:t>jellemző</a:t>
            </a:r>
            <a:r>
              <a:rPr lang="hu-HU" sz="3000" i="1" dirty="0" smtClean="0">
                <a:solidFill>
                  <a:srgbClr val="002060"/>
                </a:solidFill>
              </a:rPr>
              <a:t>.(…)”</a:t>
            </a:r>
          </a:p>
          <a:p>
            <a:pPr marL="0" indent="0">
              <a:buNone/>
            </a:pPr>
            <a:r>
              <a:rPr lang="hu-HU" sz="3000" i="1" dirty="0" smtClean="0">
                <a:solidFill>
                  <a:srgbClr val="002060"/>
                </a:solidFill>
              </a:rPr>
              <a:t>- 2020.02.22-i közgyűlés - Minőségbiztosítás</a:t>
            </a:r>
            <a:endParaRPr lang="hu-HU" sz="3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69" y="174259"/>
            <a:ext cx="901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15" y="3200400"/>
            <a:ext cx="2119894" cy="28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rgbClr val="FFC000"/>
                </a:solidFill>
              </a:rPr>
              <a:t>Nemzetiségi arculat</a:t>
            </a:r>
            <a:endParaRPr lang="hu-HU" sz="5400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Tanfelügyelet szintjei</a:t>
            </a:r>
          </a:p>
          <a:p>
            <a:pPr>
              <a:buFontTx/>
              <a:buChar char="-"/>
            </a:pPr>
            <a:r>
              <a:rPr lang="hu-HU" dirty="0">
                <a:solidFill>
                  <a:srgbClr val="002060"/>
                </a:solidFill>
              </a:rPr>
              <a:t>i</a:t>
            </a:r>
            <a:r>
              <a:rPr lang="hu-HU" dirty="0" smtClean="0">
                <a:solidFill>
                  <a:srgbClr val="002060"/>
                </a:solidFill>
              </a:rPr>
              <a:t>ntézményi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vezetői			szorosan összefüggenek</a:t>
            </a:r>
          </a:p>
          <a:p>
            <a:pPr>
              <a:buFontTx/>
              <a:buChar char="-"/>
            </a:pPr>
            <a:r>
              <a:rPr lang="hu-HU" dirty="0">
                <a:solidFill>
                  <a:srgbClr val="002060"/>
                </a:solidFill>
              </a:rPr>
              <a:t>p</a:t>
            </a:r>
            <a:r>
              <a:rPr lang="hu-HU" dirty="0" smtClean="0">
                <a:solidFill>
                  <a:srgbClr val="002060"/>
                </a:solidFill>
              </a:rPr>
              <a:t>edagógus</a:t>
            </a:r>
          </a:p>
          <a:p>
            <a:r>
              <a:rPr lang="hu-HU" b="1" dirty="0" smtClean="0">
                <a:solidFill>
                  <a:srgbClr val="002060"/>
                </a:solidFill>
              </a:rPr>
              <a:t>Kidolgozott ajánlás </a:t>
            </a:r>
            <a:r>
              <a:rPr lang="hu-HU" dirty="0" smtClean="0">
                <a:solidFill>
                  <a:srgbClr val="002060"/>
                </a:solidFill>
              </a:rPr>
              <a:t>a teljesség igénye nélkül</a:t>
            </a:r>
            <a:r>
              <a:rPr lang="hu-HU" dirty="0" smtClean="0">
                <a:solidFill>
                  <a:srgbClr val="002060"/>
                </a:solidFill>
              </a:rPr>
              <a:t>:</a:t>
            </a:r>
            <a:endParaRPr lang="hu-H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- </a:t>
            </a: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támpont, segítségnyújtás, </a:t>
            </a:r>
          </a:p>
          <a:p>
            <a:pPr marL="0" indent="0">
              <a:buNone/>
            </a:pP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- választás </a:t>
            </a: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lehetősége </a:t>
            </a: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a </a:t>
            </a: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körülményeknek </a:t>
            </a:r>
            <a:r>
              <a:rPr lang="hu-HU" i="1" dirty="0" smtClean="0">
                <a:solidFill>
                  <a:srgbClr val="002060"/>
                </a:solidFill>
                <a:latin typeface="Times New Roman"/>
                <a:ea typeface="Calibri"/>
              </a:rPr>
              <a:t>megfelelően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- elérhető: az UDPI honlapján: </a:t>
            </a:r>
            <a:r>
              <a:rPr lang="hu-HU" b="1" dirty="0" smtClean="0">
                <a:solidFill>
                  <a:srgbClr val="002060"/>
                </a:solidFill>
              </a:rPr>
              <a:t>www.udpi.hu/hu/hirek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69" y="174259"/>
            <a:ext cx="901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obb oldali kapcsos zárójel 3"/>
          <p:cNvSpPr/>
          <p:nvPr/>
        </p:nvSpPr>
        <p:spPr>
          <a:xfrm>
            <a:off x="3956538" y="2444260"/>
            <a:ext cx="211015" cy="13012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56" y="1499822"/>
            <a:ext cx="341405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rgbClr val="FFC000"/>
                </a:solidFill>
              </a:rPr>
              <a:t>Ajánlások 1.</a:t>
            </a:r>
            <a:endParaRPr lang="hu-HU" sz="5400" dirty="0">
              <a:solidFill>
                <a:srgbClr val="FFC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10800" b="1" u="sng" dirty="0" smtClean="0">
                <a:solidFill>
                  <a:srgbClr val="FF0000"/>
                </a:solidFill>
              </a:rPr>
              <a:t>A német nyelv használata a mindennapokban:</a:t>
            </a:r>
          </a:p>
          <a:p>
            <a:pPr>
              <a:buFontTx/>
              <a:buChar char="-"/>
            </a:pPr>
            <a:r>
              <a:rPr lang="hu-HU" sz="10800" dirty="0" smtClean="0">
                <a:solidFill>
                  <a:srgbClr val="002060"/>
                </a:solidFill>
              </a:rPr>
              <a:t>Napi kommunikáció - pl.: tanár diák; tanár-tanár; tanár-vezetőség</a:t>
            </a:r>
          </a:p>
          <a:p>
            <a:pPr>
              <a:buFontTx/>
              <a:buChar char="-"/>
            </a:pPr>
            <a:r>
              <a:rPr lang="hu-HU" sz="10800" dirty="0" smtClean="0">
                <a:solidFill>
                  <a:srgbClr val="002060"/>
                </a:solidFill>
              </a:rPr>
              <a:t>Kétnyelvű intézménynév</a:t>
            </a:r>
          </a:p>
          <a:p>
            <a:pPr>
              <a:buFontTx/>
              <a:buChar char="-"/>
            </a:pPr>
            <a:r>
              <a:rPr lang="hu-HU" sz="10800" dirty="0" smtClean="0">
                <a:solidFill>
                  <a:srgbClr val="002060"/>
                </a:solidFill>
              </a:rPr>
              <a:t>Két- vagy német nyelvű dokumentumvezetés – naplóvezetés, </a:t>
            </a:r>
            <a:endParaRPr lang="hu-HU" sz="10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10800" dirty="0">
                <a:solidFill>
                  <a:srgbClr val="002060"/>
                </a:solidFill>
              </a:rPr>
              <a:t> </a:t>
            </a:r>
            <a:r>
              <a:rPr lang="hu-HU" sz="10800" dirty="0" smtClean="0">
                <a:solidFill>
                  <a:srgbClr val="002060"/>
                </a:solidFill>
              </a:rPr>
              <a:t>   </a:t>
            </a:r>
            <a:r>
              <a:rPr lang="hu-HU" sz="10800" dirty="0" smtClean="0">
                <a:solidFill>
                  <a:srgbClr val="002060"/>
                </a:solidFill>
              </a:rPr>
              <a:t>értékelés</a:t>
            </a:r>
            <a:r>
              <a:rPr lang="hu-HU" sz="10800" dirty="0" smtClean="0">
                <a:solidFill>
                  <a:srgbClr val="002060"/>
                </a:solidFill>
              </a:rPr>
              <a:t>, beszámolók, szóróanyagok, iskolaújság, évkönyv, stb.</a:t>
            </a:r>
          </a:p>
          <a:p>
            <a:pPr>
              <a:buFontTx/>
              <a:buChar char="-"/>
            </a:pPr>
            <a:r>
              <a:rPr lang="hu-HU" sz="10800" dirty="0" smtClean="0">
                <a:solidFill>
                  <a:srgbClr val="002060"/>
                </a:solidFill>
              </a:rPr>
              <a:t>Honlap,  </a:t>
            </a:r>
            <a:r>
              <a:rPr lang="hu-HU" sz="10800" dirty="0" err="1" smtClean="0">
                <a:solidFill>
                  <a:srgbClr val="002060"/>
                </a:solidFill>
              </a:rPr>
              <a:t>Facebook</a:t>
            </a:r>
            <a:r>
              <a:rPr lang="hu-HU" sz="10800" dirty="0" smtClean="0">
                <a:solidFill>
                  <a:srgbClr val="002060"/>
                </a:solidFill>
              </a:rPr>
              <a:t>, faliújság, folyosó, osztályterem – feliratok</a:t>
            </a:r>
          </a:p>
          <a:p>
            <a:pPr lvl="0">
              <a:buFontTx/>
              <a:buChar char="-"/>
            </a:pPr>
            <a:r>
              <a:rPr lang="hu-HU" sz="10800" dirty="0">
                <a:solidFill>
                  <a:srgbClr val="002060"/>
                </a:solidFill>
              </a:rPr>
              <a:t>projektek szóbeli és írásbeli részei német </a:t>
            </a:r>
            <a:r>
              <a:rPr lang="hu-HU" sz="10800" dirty="0" smtClean="0">
                <a:solidFill>
                  <a:srgbClr val="002060"/>
                </a:solidFill>
              </a:rPr>
              <a:t>nyelven</a:t>
            </a:r>
          </a:p>
          <a:p>
            <a:pPr>
              <a:buFontTx/>
              <a:buChar char="-"/>
            </a:pPr>
            <a:r>
              <a:rPr lang="hu-HU" sz="10800" dirty="0" smtClean="0">
                <a:solidFill>
                  <a:srgbClr val="002060"/>
                </a:solidFill>
              </a:rPr>
              <a:t>Tanórán kívüli nyelvhasználat – óraközi szünetek, </a:t>
            </a:r>
            <a:r>
              <a:rPr lang="hu-HU" sz="10800" dirty="0" smtClean="0">
                <a:solidFill>
                  <a:srgbClr val="002060"/>
                </a:solidFill>
              </a:rPr>
              <a:t>foglalkozások</a:t>
            </a:r>
            <a:endParaRPr lang="hu-HU" sz="10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10800" dirty="0" smtClean="0">
                <a:solidFill>
                  <a:srgbClr val="002060"/>
                </a:solidFill>
              </a:rPr>
              <a:t>Részvétel </a:t>
            </a:r>
            <a:r>
              <a:rPr lang="hu-HU" sz="10800" dirty="0" smtClean="0">
                <a:solidFill>
                  <a:srgbClr val="002060"/>
                </a:solidFill>
              </a:rPr>
              <a:t>német nemzetiségi/nyelvi </a:t>
            </a:r>
            <a:r>
              <a:rPr lang="hu-HU" sz="10800" dirty="0" smtClean="0">
                <a:solidFill>
                  <a:srgbClr val="002060"/>
                </a:solidFill>
              </a:rPr>
              <a:t>versenyeken</a:t>
            </a:r>
          </a:p>
          <a:p>
            <a:pPr>
              <a:buFontTx/>
              <a:buChar char="-"/>
            </a:pPr>
            <a:r>
              <a:rPr lang="hu-HU" sz="4000" dirty="0" smtClean="0"/>
              <a:t>A kép forrása: www.goole.com</a:t>
            </a:r>
            <a:endParaRPr lang="hu-HU" sz="4000" dirty="0" smtClean="0"/>
          </a:p>
          <a:p>
            <a:pPr>
              <a:buFontTx/>
              <a:buChar char="-"/>
            </a:pPr>
            <a:endParaRPr lang="hu-HU" sz="1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69" y="174259"/>
            <a:ext cx="901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48" y="174259"/>
            <a:ext cx="2765800" cy="18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675" y="3579663"/>
            <a:ext cx="1844083" cy="25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dirty="0">
                <a:solidFill>
                  <a:srgbClr val="FFC000"/>
                </a:solidFill>
              </a:rPr>
              <a:t>Ajánlások </a:t>
            </a:r>
            <a:r>
              <a:rPr lang="hu-HU" sz="5400" dirty="0" smtClean="0">
                <a:solidFill>
                  <a:srgbClr val="FFC000"/>
                </a:solidFill>
              </a:rPr>
              <a:t>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német nyelvű továbbképzéseken való részvétel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belső </a:t>
            </a:r>
            <a:r>
              <a:rPr lang="hu-HU" dirty="0">
                <a:solidFill>
                  <a:srgbClr val="002060"/>
                </a:solidFill>
              </a:rPr>
              <a:t>tudásmegosztás német </a:t>
            </a:r>
            <a:r>
              <a:rPr lang="hu-HU" dirty="0" smtClean="0">
                <a:solidFill>
                  <a:srgbClr val="002060"/>
                </a:solidFill>
              </a:rPr>
              <a:t>nyelven</a:t>
            </a:r>
          </a:p>
          <a:p>
            <a:pPr lvl="0">
              <a:buFontTx/>
              <a:buChar char="-"/>
            </a:pPr>
            <a:r>
              <a:rPr lang="hu-HU" sz="2600" dirty="0">
                <a:solidFill>
                  <a:srgbClr val="002060"/>
                </a:solidFill>
              </a:rPr>
              <a:t>osztálykirándulások (nemz. tartalmak)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 a tájnyelv használata</a:t>
            </a:r>
            <a:r>
              <a:rPr lang="hu-HU" dirty="0" smtClean="0">
                <a:solidFill>
                  <a:srgbClr val="002060"/>
                </a:solidFill>
              </a:rPr>
              <a:t>, megismertetése</a:t>
            </a:r>
          </a:p>
          <a:p>
            <a:pPr>
              <a:buFontTx/>
              <a:buChar char="-"/>
            </a:pPr>
            <a:r>
              <a:rPr lang="hu-HU" dirty="0">
                <a:solidFill>
                  <a:srgbClr val="002060"/>
                </a:solidFill>
              </a:rPr>
              <a:t>i</a:t>
            </a:r>
            <a:r>
              <a:rPr lang="hu-HU" dirty="0" smtClean="0">
                <a:solidFill>
                  <a:srgbClr val="002060"/>
                </a:solidFill>
              </a:rPr>
              <a:t>skolai, regionális és országos rendezvényeken a német nyelv tudatos használata – pl. </a:t>
            </a:r>
            <a:r>
              <a:rPr lang="hu-HU" dirty="0" err="1" smtClean="0">
                <a:solidFill>
                  <a:srgbClr val="002060"/>
                </a:solidFill>
              </a:rPr>
              <a:t>Stimmen</a:t>
            </a: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dirty="0" err="1" smtClean="0">
                <a:solidFill>
                  <a:srgbClr val="002060"/>
                </a:solidFill>
              </a:rPr>
              <a:t>wir</a:t>
            </a:r>
            <a:r>
              <a:rPr lang="hu-HU" dirty="0" smtClean="0">
                <a:solidFill>
                  <a:srgbClr val="002060"/>
                </a:solidFill>
              </a:rPr>
              <a:t> an!, </a:t>
            </a:r>
            <a:r>
              <a:rPr lang="hu-HU" dirty="0" err="1" smtClean="0">
                <a:solidFill>
                  <a:srgbClr val="002060"/>
                </a:solidFill>
              </a:rPr>
              <a:t>Abgedreht</a:t>
            </a:r>
            <a:r>
              <a:rPr lang="hu-HU" dirty="0" smtClean="0">
                <a:solidFill>
                  <a:srgbClr val="002060"/>
                </a:solidFill>
              </a:rPr>
              <a:t>!</a:t>
            </a:r>
          </a:p>
          <a:p>
            <a:pPr>
              <a:buFontTx/>
              <a:buChar char="-"/>
            </a:pPr>
            <a:r>
              <a:rPr lang="hu-HU" dirty="0">
                <a:solidFill>
                  <a:srgbClr val="002060"/>
                </a:solidFill>
              </a:rPr>
              <a:t>n</a:t>
            </a:r>
            <a:r>
              <a:rPr lang="hu-HU" dirty="0" smtClean="0">
                <a:solidFill>
                  <a:srgbClr val="002060"/>
                </a:solidFill>
              </a:rPr>
              <a:t>émet nyelvű színjátszó csoport, </a:t>
            </a:r>
            <a:endParaRPr lang="hu-H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</a:t>
            </a:r>
            <a:r>
              <a:rPr lang="hu-HU" dirty="0" smtClean="0">
                <a:solidFill>
                  <a:srgbClr val="002060"/>
                </a:solidFill>
              </a:rPr>
              <a:t>kórus</a:t>
            </a:r>
            <a:r>
              <a:rPr lang="hu-HU" dirty="0" smtClean="0">
                <a:solidFill>
                  <a:srgbClr val="002060"/>
                </a:solidFill>
              </a:rPr>
              <a:t>, stb. - </a:t>
            </a:r>
            <a:r>
              <a:rPr lang="hu-HU" dirty="0" smtClean="0">
                <a:solidFill>
                  <a:srgbClr val="002060"/>
                </a:solidFill>
              </a:rPr>
              <a:t>ösztönzése</a:t>
            </a:r>
            <a:endParaRPr lang="hu-H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69" y="174259"/>
            <a:ext cx="901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94" y="4696220"/>
            <a:ext cx="2550705" cy="191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62" y="4575292"/>
            <a:ext cx="2554043" cy="191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Képtalálatok a következőre: abgedreht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Képtalálatok a következőre: abgedreht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40" y="1450213"/>
            <a:ext cx="3671047" cy="21940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34" y="326915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1825625"/>
            <a:ext cx="10841742" cy="459860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72" y="137747"/>
            <a:ext cx="20478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sz="4800" b="1" dirty="0" err="1" smtClean="0">
                <a:solidFill>
                  <a:srgbClr val="002060"/>
                </a:solidFill>
              </a:rPr>
              <a:t>Vielen</a:t>
            </a:r>
            <a:r>
              <a:rPr lang="hu-HU" sz="4800" b="1" dirty="0" smtClean="0">
                <a:solidFill>
                  <a:srgbClr val="002060"/>
                </a:solidFill>
              </a:rPr>
              <a:t> </a:t>
            </a:r>
            <a:r>
              <a:rPr lang="hu-HU" sz="4800" b="1" dirty="0" err="1" smtClean="0">
                <a:solidFill>
                  <a:srgbClr val="002060"/>
                </a:solidFill>
              </a:rPr>
              <a:t>Dank</a:t>
            </a:r>
            <a:r>
              <a:rPr lang="hu-HU" sz="4800" b="1" dirty="0" smtClean="0">
                <a:solidFill>
                  <a:srgbClr val="002060"/>
                </a:solidFill>
              </a:rPr>
              <a:t> </a:t>
            </a:r>
            <a:r>
              <a:rPr lang="hu-HU" sz="4800" b="1" dirty="0" err="1" smtClean="0">
                <a:solidFill>
                  <a:srgbClr val="002060"/>
                </a:solidFill>
              </a:rPr>
              <a:t>für</a:t>
            </a:r>
            <a:r>
              <a:rPr lang="hu-HU" sz="4800" b="1" dirty="0" smtClean="0">
                <a:solidFill>
                  <a:srgbClr val="002060"/>
                </a:solidFill>
              </a:rPr>
              <a:t> die </a:t>
            </a:r>
            <a:r>
              <a:rPr lang="hu-HU" sz="4800" b="1" dirty="0" err="1" smtClean="0">
                <a:solidFill>
                  <a:srgbClr val="002060"/>
                </a:solidFill>
              </a:rPr>
              <a:t>Aufmerksamkeit</a:t>
            </a:r>
            <a:r>
              <a:rPr lang="hu-HU" sz="4800" b="1" dirty="0" smtClean="0">
                <a:solidFill>
                  <a:srgbClr val="002060"/>
                </a:solidFill>
              </a:rPr>
              <a:t>!</a:t>
            </a:r>
            <a:endParaRPr lang="hu-HU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369" y="174259"/>
            <a:ext cx="9017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7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258</Words>
  <Application>Microsoft Office PowerPoint</Application>
  <PresentationFormat>Szélesvásznú</PresentationFormat>
  <Paragraphs>53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Times New Roman</vt:lpstr>
      <vt:lpstr>Office-téma</vt:lpstr>
      <vt:lpstr>3. Szakmai nap</vt:lpstr>
      <vt:lpstr>Gyökerek és szárnyak</vt:lpstr>
      <vt:lpstr>Nemzetiségi arculat</vt:lpstr>
      <vt:lpstr>Ajánlások 1.</vt:lpstr>
      <vt:lpstr>Ajánlások 2.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user</cp:lastModifiedBy>
  <cp:revision>39</cp:revision>
  <dcterms:created xsi:type="dcterms:W3CDTF">2018-02-22T13:13:25Z</dcterms:created>
  <dcterms:modified xsi:type="dcterms:W3CDTF">2020-03-02T19:14:08Z</dcterms:modified>
</cp:coreProperties>
</file>